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Oswald" panose="00000500000000000000" pitchFamily="2" charset="0"/>
      <p:regular r:id="rId24"/>
      <p:bold r:id="rId25"/>
    </p:embeddedFont>
    <p:embeddedFont>
      <p:font typeface="Source Code Pro" panose="020B0509030403020204" pitchFamily="49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7328f55a4d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7328f55a4d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7328f55a4d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7328f55a4d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7328f55a4d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7328f55a4d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7328f55a4d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7328f55a4d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7328f55a4d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7328f55a4d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7328f55a4d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7328f55a4d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7328f55a4d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7328f55a4d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7328f55a4d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7328f55a4d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7328f55a4d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7328f55a4d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7328f55a4d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7328f55a4d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76e834a52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76e834a52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76e834a52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76e834a52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76e834a52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76e834a52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76e834a52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76e834a52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76e834a52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76e834a527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76e834a52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76e834a52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76e834a52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76e834a527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76e834a527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76e834a527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76e834a52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76e834a52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76e834a52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76e834a52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76e834a52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76e834a527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rgbClr val="DD1F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DD1F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getattachment/Topics/Ohio-s-Graduation-Requirements/Ohio-s-Graduation-Requirements_Long-term-Requirements-2023-and-Beyond.pdf.aspx?lang=en-U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getattachment/Topics/Ohio-s-Graduation-Requirements/Ohio-s-Graduation-Requirements_Long-term-Requirements-2023-and-Beyond.pdf.aspx?lang=en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Topics/Ohio-s-Graduation-Requirements/Contacts-and-Resources/Honors-Diploma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getattachment/Topics/New-Skills-for-Youth/SuccessBound/OhioMeansJobs-Readiness-Seal/OMJ-Readiness-Seal-Validation-Form.pdf.aspx?lang=en-U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Topics/Ohio-s-Graduation-Requirements/Contacts-and-Resources/Industry-Recognized-Credentials/Industry-Recognized-Credentials-by-Career-Fiel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Topics/Ohio-s-Graduation-Requirement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583100" y="730275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GRADUATION REQUIREMENTS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For the class of 2023 and beyond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24" y="38300"/>
            <a:ext cx="1361100" cy="13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8699" y="38300"/>
            <a:ext cx="1361100" cy="13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GRADUATION REQUIREMENTS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275900" y="1468825"/>
            <a:ext cx="8520600" cy="3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To earn a high school diploma in Ohio, students must fulfill each of the 3 separate requirement areas:</a:t>
            </a:r>
            <a:r>
              <a:rPr lang="en"/>
              <a:t>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i="1">
                <a:latin typeface="Oswald"/>
                <a:ea typeface="Oswald"/>
                <a:cs typeface="Oswald"/>
                <a:sym typeface="Oswald"/>
              </a:rPr>
              <a:t>This presentation can serve as a guide, but more detailed information can be found on the Ohio Department of Education Graduation </a:t>
            </a:r>
            <a:r>
              <a:rPr lang="en" i="1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manual</a:t>
            </a:r>
            <a:endParaRPr i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916950" y="2342525"/>
            <a:ext cx="1561800" cy="400200"/>
          </a:xfrm>
          <a:prstGeom prst="rect">
            <a:avLst/>
          </a:prstGeom>
          <a:solidFill>
            <a:srgbClr val="DD1F1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Credits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916950" y="2742725"/>
            <a:ext cx="1561800" cy="369300"/>
          </a:xfrm>
          <a:prstGeom prst="rect">
            <a:avLst/>
          </a:prstGeom>
          <a:solidFill>
            <a:srgbClr val="E066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22 Credits</a:t>
            </a:r>
            <a:endParaRPr sz="1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3603300" y="2342525"/>
            <a:ext cx="1626300" cy="400200"/>
          </a:xfrm>
          <a:prstGeom prst="rect">
            <a:avLst/>
          </a:prstGeom>
          <a:solidFill>
            <a:srgbClr val="DD1F1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Competency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3603300" y="2742725"/>
            <a:ext cx="1626300" cy="554100"/>
          </a:xfrm>
          <a:prstGeom prst="rect">
            <a:avLst/>
          </a:prstGeom>
          <a:solidFill>
            <a:srgbClr val="E066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Algebra I</a:t>
            </a:r>
            <a:endParaRPr sz="1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English II</a:t>
            </a:r>
            <a:endParaRPr sz="1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6354150" y="2342525"/>
            <a:ext cx="1855500" cy="400200"/>
          </a:xfrm>
          <a:prstGeom prst="rect">
            <a:avLst/>
          </a:prstGeom>
          <a:solidFill>
            <a:srgbClr val="DD1F1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Readiness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6354150" y="2742725"/>
            <a:ext cx="1855500" cy="554100"/>
          </a:xfrm>
          <a:prstGeom prst="rect">
            <a:avLst/>
          </a:prstGeom>
          <a:solidFill>
            <a:srgbClr val="E066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Earn 2 of possible 12 seals</a:t>
            </a:r>
            <a:endParaRPr sz="12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CREDITS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4 English</a:t>
            </a:r>
            <a:endParaRPr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4 Math </a:t>
            </a:r>
            <a:r>
              <a:rPr lang="en" sz="1200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(Including Algebra II)</a:t>
            </a:r>
            <a:endParaRPr sz="1200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3 Social Studies</a:t>
            </a:r>
            <a:endParaRPr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3 Science</a:t>
            </a:r>
            <a:endParaRPr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.5 Health</a:t>
            </a:r>
            <a:endParaRPr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.5 P.E.</a:t>
            </a:r>
            <a:endParaRPr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.5 Financial Literacy </a:t>
            </a:r>
            <a:r>
              <a:rPr lang="en" sz="1200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(*class of 2025 and beyond)</a:t>
            </a:r>
            <a:endParaRPr sz="1200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swald"/>
              <a:buChar char="●"/>
            </a:pPr>
            <a:r>
              <a:rPr lang="en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Additional credits to reach 22</a:t>
            </a:r>
            <a:endParaRPr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2900" y="1590300"/>
            <a:ext cx="2931550" cy="293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COMPETENCY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275900" y="1325275"/>
            <a:ext cx="8520600" cy="3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" sz="1600">
                <a:latin typeface="Oswald"/>
                <a:ea typeface="Oswald"/>
                <a:cs typeface="Oswald"/>
                <a:sym typeface="Oswald"/>
              </a:rPr>
              <a:t>n addition to the required 22 CREDITS, students must earn a “COMPETENCY” score on 2 specific end-of-course exams which are also referred to as a Ohio State Tests or OSTS 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Oswald"/>
                <a:ea typeface="Oswald"/>
                <a:cs typeface="Oswald"/>
                <a:sym typeface="Oswald"/>
              </a:rPr>
              <a:t>The score required for Algebra I and English II is a 684.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"/>
                <a:ea typeface="Oswald"/>
                <a:cs typeface="Oswald"/>
                <a:sym typeface="Oswald"/>
              </a:rPr>
              <a:t>▪ Tests are also scored 1-5, and a 684 falls in the high 2 range.</a:t>
            </a:r>
            <a:r>
              <a:rPr lang="en" sz="1700">
                <a:latin typeface="Oswald"/>
                <a:ea typeface="Oswald"/>
                <a:cs typeface="Oswald"/>
                <a:sym typeface="Oswald"/>
              </a:rPr>
              <a:t> </a:t>
            </a:r>
            <a:endParaRPr sz="17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latin typeface="Oswald"/>
                <a:ea typeface="Oswald"/>
                <a:cs typeface="Oswald"/>
                <a:sym typeface="Oswald"/>
              </a:rPr>
              <a:t>Students will automatically be given these tests the spring of the year they are enrolled in each class. </a:t>
            </a:r>
            <a:endParaRPr sz="1600" i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916950" y="2342525"/>
            <a:ext cx="1561800" cy="4002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Credits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916950" y="2742725"/>
            <a:ext cx="1561800" cy="3693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22 Credits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3603300" y="2342525"/>
            <a:ext cx="1626300" cy="400200"/>
          </a:xfrm>
          <a:prstGeom prst="rect">
            <a:avLst/>
          </a:prstGeom>
          <a:solidFill>
            <a:srgbClr val="DD1F1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Competency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3603300" y="2742725"/>
            <a:ext cx="1626300" cy="554100"/>
          </a:xfrm>
          <a:prstGeom prst="rect">
            <a:avLst/>
          </a:prstGeom>
          <a:solidFill>
            <a:srgbClr val="E066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Algebra I</a:t>
            </a:r>
            <a:endParaRPr sz="12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English II</a:t>
            </a:r>
            <a:endParaRPr sz="12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6354150" y="2342525"/>
            <a:ext cx="1855500" cy="400200"/>
          </a:xfrm>
          <a:prstGeom prst="rect">
            <a:avLst/>
          </a:prstGeom>
          <a:solidFill>
            <a:srgbClr val="DD1F1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Readiness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6354150" y="2742725"/>
            <a:ext cx="1855500" cy="738900"/>
          </a:xfrm>
          <a:prstGeom prst="rect">
            <a:avLst/>
          </a:prstGeom>
          <a:solidFill>
            <a:srgbClr val="E066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Earn 2 of possible 12 seals</a:t>
            </a:r>
            <a:endParaRPr sz="12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6250" y="2375838"/>
            <a:ext cx="333576" cy="33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COMPETENCY - </a:t>
            </a:r>
            <a:r>
              <a:rPr lang="en" sz="2500">
                <a:solidFill>
                  <a:schemeClr val="lt1"/>
                </a:solidFill>
              </a:rPr>
              <a:t>Alternatives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>
            <a:off x="311700" y="1337150"/>
            <a:ext cx="8520600" cy="36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In general, most CHS students will be able to reach the required scores on the Algebra I and English II at the completion of each course. However, Ohio law established three alternatives to demonstrating competency on state tests after students have re-tested in Algebra I and/or English II and still not met point requirements. 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00" b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1.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Remediation-Free Score on the ACT or SAT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– See slide 14 for required scores.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 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00" b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2.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College Credit Plus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– Earn college credit in a </a:t>
            </a:r>
            <a:r>
              <a:rPr lang="en" sz="1400" u="sng">
                <a:latin typeface="Oswald"/>
                <a:ea typeface="Oswald"/>
                <a:cs typeface="Oswald"/>
                <a:sym typeface="Oswald"/>
              </a:rPr>
              <a:t>non-remedial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math or English course (for the subject area not passed) to demonstrate competency. 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00" b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3.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Career Experience and Technical Skill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– Complete two demonstrations to show competency, at least one of which must be a foundational option.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 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00" b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4.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Military Readiness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– Meeting the requirements to enlist in the military, demonstrated by a enlistment contract. See the Military Enlistment Seal slide for more information about enlistment.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1200">
              <a:latin typeface="Oswald"/>
              <a:ea typeface="Oswald"/>
              <a:cs typeface="Oswald"/>
              <a:sym typeface="Oswald"/>
            </a:endParaRPr>
          </a:p>
          <a:p>
            <a:pPr marL="13716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200">
                <a:latin typeface="Oswald"/>
                <a:ea typeface="Oswald"/>
                <a:cs typeface="Oswald"/>
                <a:sym typeface="Oswald"/>
              </a:rPr>
              <a:t>*More  specific details of Competency Alternatives can be found </a:t>
            </a:r>
            <a:r>
              <a:rPr lang="en" sz="12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here</a:t>
            </a:r>
            <a:r>
              <a:rPr lang="en" sz="1200">
                <a:latin typeface="Oswald"/>
                <a:ea typeface="Oswald"/>
                <a:cs typeface="Oswald"/>
                <a:sym typeface="Oswald"/>
              </a:rPr>
              <a:t> (Pg. 11)</a:t>
            </a:r>
            <a:endParaRPr sz="12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275900" y="1325275"/>
            <a:ext cx="8520600" cy="3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Oswald"/>
                <a:ea typeface="Oswald"/>
                <a:cs typeface="Oswald"/>
                <a:sym typeface="Oswald"/>
              </a:rPr>
              <a:t>In addition to CREDIT and COMPETENCY requirements, students must also demonstrate READINESS by earning 2 of the 12 possible seals. </a:t>
            </a:r>
            <a:r>
              <a:rPr lang="en" sz="1600">
                <a:latin typeface="Oswald"/>
                <a:ea typeface="Oswald"/>
                <a:cs typeface="Oswald"/>
                <a:sym typeface="Oswald"/>
              </a:rPr>
              <a:t> 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Oswald"/>
                <a:ea typeface="Oswald"/>
                <a:cs typeface="Oswald"/>
                <a:sym typeface="Oswald"/>
              </a:rPr>
              <a:t>State law created 12 diploma seals for students to demonstrate academic, technical and professional readiness for careers, college, the military, or self-sustaining professions. 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Seals earned will appear on both the student transcript and the diploma. </a:t>
            </a:r>
            <a:r>
              <a:rPr lang="en" sz="1600" i="1">
                <a:latin typeface="Oswald"/>
                <a:ea typeface="Oswald"/>
                <a:cs typeface="Oswald"/>
                <a:sym typeface="Oswald"/>
              </a:rPr>
              <a:t> </a:t>
            </a:r>
            <a:endParaRPr sz="1600" i="1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916950" y="2342525"/>
            <a:ext cx="1561800" cy="4002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Credits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916950" y="2742725"/>
            <a:ext cx="1561800" cy="3693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22 Credits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3603300" y="2342525"/>
            <a:ext cx="1626300" cy="4002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Competency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3603300" y="2742725"/>
            <a:ext cx="1626300" cy="5541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Algebra I</a:t>
            </a:r>
            <a:endParaRPr sz="12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English II</a:t>
            </a:r>
            <a:endParaRPr sz="12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6354150" y="2342525"/>
            <a:ext cx="1948500" cy="400200"/>
          </a:xfrm>
          <a:prstGeom prst="rect">
            <a:avLst/>
          </a:prstGeom>
          <a:solidFill>
            <a:srgbClr val="DD1F1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Readiness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6354150" y="2742725"/>
            <a:ext cx="1948500" cy="554100"/>
          </a:xfrm>
          <a:prstGeom prst="rect">
            <a:avLst/>
          </a:prstGeom>
          <a:solidFill>
            <a:srgbClr val="E0666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urce Code Pro"/>
              <a:buChar char="●"/>
            </a:pPr>
            <a:r>
              <a:rPr lang="en" sz="12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Earn 2 of 12 possible seals</a:t>
            </a:r>
            <a:endParaRPr sz="12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6250" y="2375838"/>
            <a:ext cx="333576" cy="3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825" y="2404950"/>
            <a:ext cx="333576" cy="33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311700" y="1425850"/>
            <a:ext cx="8520600" cy="3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Of the 12 seals, 9 are State-Defined Seals and 3 are Locally-Defined Seals.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										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931275" y="2084625"/>
            <a:ext cx="2700600" cy="2500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</a:rPr>
              <a:t>9 STATE-DEFINED SEALS*</a:t>
            </a:r>
            <a:endParaRPr u="sng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Science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Citizenship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Biliteracy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Honors Diploma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Technology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College-Ready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OhioMeansJobs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Industry Recognized Credential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Military Enlistment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4749525" y="2084625"/>
            <a:ext cx="2844000" cy="995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</a:rPr>
              <a:t>3 LOCALLY-DEFINED SEALS</a:t>
            </a:r>
            <a:endParaRPr u="sng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Community Service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Student Engagement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Fine and Performing Arts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4778150" y="3402725"/>
            <a:ext cx="2815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*</a:t>
            </a:r>
            <a:r>
              <a:rPr lang="en" sz="18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At least 1 of the 2 required READINESS Seals </a:t>
            </a:r>
            <a:r>
              <a:rPr lang="en" sz="1800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must</a:t>
            </a:r>
            <a:r>
              <a:rPr lang="en" sz="18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 be a State-Defined seal!</a:t>
            </a:r>
            <a:endParaRPr sz="18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SCIENCE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score of 3 (proficient) or higher on the Biology End of Course Exam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OR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letter grade of “B” or higher in a Biology 3-credit hour College Credit Plus course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		</a:t>
            </a: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OR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final grade of “B” or higher in a CHS science course other than Physical Science or Biology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 i="1">
                <a:latin typeface="Oswald"/>
                <a:ea typeface="Oswald"/>
                <a:cs typeface="Oswald"/>
                <a:sym typeface="Oswald"/>
              </a:rPr>
              <a:t>There is also the possibility of AP Testing, but CHS doesn’t offer AP courses in Science.</a:t>
            </a:r>
            <a:endParaRPr sz="1200" i="1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3496" y="1514075"/>
            <a:ext cx="1522900" cy="151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CITIZENSHIP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score of 3 (proficient) or higher on BOTH the Am. Hst and Am. Gov’t EOC’s. 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OR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letter grade of “B” or higher in CCP courses of Am. Hst and Am. Gov’t.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		</a:t>
            </a: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OR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letter grade of “B” or higher in BOTH the CHS Am. Hst and Am. Gov’t courses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 i="1">
                <a:latin typeface="Oswald"/>
                <a:ea typeface="Oswald"/>
                <a:cs typeface="Oswald"/>
                <a:sym typeface="Oswald"/>
              </a:rPr>
              <a:t>There is also the possibility of AP Testing, but CHS doesn’t offer AP courses in Am. Hst or Am. Gov’t.</a:t>
            </a:r>
            <a:endParaRPr sz="12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6425" y="1514526"/>
            <a:ext cx="1552350" cy="15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6490275" y="3588975"/>
            <a:ext cx="2134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Note: Students can use differing score sources for the two required areas of History and Government</a:t>
            </a:r>
            <a:endParaRPr sz="1200" i="1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TECHNOLOGY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0525" y="1468825"/>
            <a:ext cx="1475425" cy="147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196575" y="1883225"/>
            <a:ext cx="56736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Earn 1 credit in any combination of two semester courses, or earn credit in a full year courses. *These courses are listed below.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OR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Earn a final course grade that is equivalent to a “B” or higher in an appropriate class taken through the College Credit Plus program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 i="1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There is also the possibility of AP Testing, but CHS doesn’t offer AP courses in Computer Science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311700" y="4011625"/>
            <a:ext cx="3055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swald"/>
                <a:ea typeface="Oswald"/>
                <a:cs typeface="Oswald"/>
                <a:sym typeface="Oswald"/>
              </a:rPr>
              <a:t>*</a:t>
            </a:r>
            <a:r>
              <a:rPr lang="en" sz="1200" b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Courses that could give Technology Seal:</a:t>
            </a:r>
            <a:endParaRPr sz="1200" b="1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351000" y="4312525"/>
            <a:ext cx="2450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Year Long Courses:</a:t>
            </a:r>
            <a:endParaRPr sz="1200" u="sng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CTF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Microsoft Certification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686350" y="4312525"/>
            <a:ext cx="205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Semester Long Courses: </a:t>
            </a:r>
            <a:r>
              <a:rPr lang="en" sz="8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(Must take 2)</a:t>
            </a:r>
            <a:endParaRPr sz="8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DTP	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Photoshop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3662250" y="4497175"/>
            <a:ext cx="1819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Web Design I and II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AV Tech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5424425" y="4497325"/>
            <a:ext cx="187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Video Production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HONORS DIPLOMA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The ODE has more information on additional options </a:t>
            </a:r>
            <a:r>
              <a:rPr lang="en" sz="1200" i="1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here</a:t>
            </a:r>
            <a:r>
              <a:rPr lang="en" sz="1200" i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200" i="1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1" name="Google Shape;16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2275" y="1468825"/>
            <a:ext cx="1471125" cy="146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 txBox="1"/>
          <p:nvPr/>
        </p:nvSpPr>
        <p:spPr>
          <a:xfrm>
            <a:off x="311700" y="1919875"/>
            <a:ext cx="5036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Academic Honors Diploma</a:t>
            </a:r>
            <a:r>
              <a:rPr lang="en" sz="800" b="1" u="sng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800" b="1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(all but one of the following)</a:t>
            </a:r>
            <a:endParaRPr sz="8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4 Math (1 higher than Alg 2)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4 Science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4 Social Studies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3 of same Foreign Language or 2 credits of 2 different For. Lang.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1 Fine Art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3.5 on a 4.0 scale (CHS weights honors classes)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27 on ACT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COLLEGE READY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“remediation free” scores on ACT as outlined below: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1975" y="1468825"/>
            <a:ext cx="1432450" cy="143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/>
          <p:nvPr/>
        </p:nvSpPr>
        <p:spPr>
          <a:xfrm>
            <a:off x="873975" y="2457125"/>
            <a:ext cx="1024500" cy="387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ACT Reading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881175" y="2857525"/>
            <a:ext cx="1010100" cy="32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ACT English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884775" y="3193425"/>
            <a:ext cx="1002900" cy="32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ACT Math</a:t>
            </a:r>
            <a:endParaRPr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3" name="Google Shape;173;p24"/>
          <p:cNvSpPr/>
          <p:nvPr/>
        </p:nvSpPr>
        <p:spPr>
          <a:xfrm>
            <a:off x="1887675" y="2457125"/>
            <a:ext cx="673500" cy="3870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22</a:t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1887675" y="2857525"/>
            <a:ext cx="673500" cy="3225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</a:t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1887675" y="3193425"/>
            <a:ext cx="673500" cy="3225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22</a:t>
            </a:r>
            <a:endParaRPr/>
          </a:p>
        </p:txBody>
      </p:sp>
      <p:sp>
        <p:nvSpPr>
          <p:cNvPr id="176" name="Google Shape;176;p24"/>
          <p:cNvSpPr txBox="1"/>
          <p:nvPr/>
        </p:nvSpPr>
        <p:spPr>
          <a:xfrm>
            <a:off x="494300" y="3796725"/>
            <a:ext cx="7736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 i="1">
                <a:solidFill>
                  <a:srgbClr val="DD1F1F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The Ohio Department of Higher Education works with Ohio universities to set the remediation-free scores for the ACT.</a:t>
            </a:r>
            <a:endParaRPr sz="1200" i="1">
              <a:solidFill>
                <a:srgbClr val="DD1F1F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DD1F1F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Oswald"/>
              <a:buChar char="●"/>
            </a:pPr>
            <a:r>
              <a:rPr lang="en" sz="1200" i="1">
                <a:solidFill>
                  <a:srgbClr val="DD1F1F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The remediation-free score that is in place on Feb 1 of a student's junior year is the score needed to satisfy the requirements for the College Ready Seal. </a:t>
            </a:r>
            <a:endParaRPr sz="1200" i="1">
              <a:solidFill>
                <a:srgbClr val="DD1F1F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2" name="Google Shape;182;p2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OhioMeansJobs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Demonstrate proficiency in each of 15 identified professional skills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AND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Use the </a:t>
            </a:r>
            <a:r>
              <a:rPr lang="en" sz="14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OhioMeansJobs Readiness Seal Form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 to record demonstration of each professional skill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AND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Work with 3 mentors to validate each skill across a minimum of two of the three environments (school, work, community)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83" name="Google Shape;18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5250" y="1313950"/>
            <a:ext cx="1293625" cy="129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INDUSTRY RECOGNIZED CREDENTIAL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12-point approved industry-recognized credential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OR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a group of credentials totaling 12 points in a single career field.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 i="1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More detailed information can be found </a:t>
            </a:r>
            <a:r>
              <a:rPr lang="en" sz="1200" i="1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here</a:t>
            </a:r>
            <a:endParaRPr sz="1200" i="1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4950" y="1468825"/>
            <a:ext cx="1399500" cy="139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6" name="Google Shape;196;p2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MILITARY ENLISTMENT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Provide evidence that a student has enlisted in a branch of the U.S. Armed Forces.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7" name="Google Shape;1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0350" y="1514525"/>
            <a:ext cx="1401075" cy="14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State-Defined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3" name="Google Shape;203;p28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5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BILITERACY SEAL</a:t>
            </a:r>
            <a:r>
              <a:rPr lang="en" b="1">
                <a:latin typeface="Oswald"/>
                <a:ea typeface="Oswald"/>
                <a:cs typeface="Oswald"/>
                <a:sym typeface="Oswald"/>
              </a:rPr>
              <a:t>*</a:t>
            </a:r>
            <a:endParaRPr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Demonstrate proficiency requirements on assessments in a world language and English.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Students must meet requirement in </a:t>
            </a:r>
            <a:r>
              <a:rPr lang="en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both</a:t>
            </a:r>
            <a:r>
              <a:rPr lang="en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 areas:</a:t>
            </a:r>
            <a:endParaRPr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	</a:t>
            </a:r>
            <a:r>
              <a:rPr lang="en" sz="1400" b="1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English</a:t>
            </a:r>
            <a:endParaRPr sz="1400" b="1" u="sng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A proficient score (3) on ELA II</a:t>
            </a:r>
            <a:endParaRPr sz="14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World Language</a:t>
            </a:r>
            <a:endParaRPr sz="1400" b="1" u="sng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A score of 4 or higher on an AP foreign language examination</a:t>
            </a:r>
            <a:endParaRPr sz="14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400" b="1" u="sng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279400" y="4326850"/>
            <a:ext cx="7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*This seal is currently unattainable at CHS as we don’t offer AP Foreign Language</a:t>
            </a:r>
            <a:r>
              <a:rPr lang="en" i="1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  <a:endParaRPr i="1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5" name="Google Shape;20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9175" y="1468825"/>
            <a:ext cx="1452025" cy="145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Locally-Defined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1" name="Google Shape;211;p2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SCHOOL ENGAGEMENT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swald"/>
              <a:buChar char="●"/>
            </a:pPr>
            <a:r>
              <a:rPr lang="en" sz="1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Earn 3 units of meaningful participation in a student group, extracurricular, or sport (Unit is defined by a completed season, completion of activity, etc)</a:t>
            </a:r>
            <a:endParaRPr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12" name="Google Shape;21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3071" y="2486096"/>
            <a:ext cx="1508525" cy="15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9"/>
          <p:cNvSpPr txBox="1"/>
          <p:nvPr/>
        </p:nvSpPr>
        <p:spPr>
          <a:xfrm>
            <a:off x="2965750" y="3560325"/>
            <a:ext cx="305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4" name="Google Shape;214;p29"/>
          <p:cNvSpPr txBox="1"/>
          <p:nvPr/>
        </p:nvSpPr>
        <p:spPr>
          <a:xfrm>
            <a:off x="830975" y="2593250"/>
            <a:ext cx="5007300" cy="19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0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Meaningful participation in any activities that meet outside of the school day and/or club/group that meets during the school day or relevant class (i.e. yearbook, Teen Mentoring, Student Council etc.)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0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Signed off by advisor/coach/teacher annually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000"/>
              <a:buFont typeface="Oswald"/>
              <a:buChar char="●"/>
            </a:pP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Any student who is ineligible due to discipline and/or academic issues </a:t>
            </a:r>
            <a:r>
              <a:rPr lang="en" sz="1200" b="1" u="sng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cannot </a:t>
            </a:r>
            <a:r>
              <a:rPr lang="en" sz="1200">
                <a:solidFill>
                  <a:srgbClr val="DD1F1F"/>
                </a:solidFill>
                <a:latin typeface="Oswald"/>
                <a:ea typeface="Oswald"/>
                <a:cs typeface="Oswald"/>
                <a:sym typeface="Oswald"/>
              </a:rPr>
              <a:t>count that season/activity towards this seal as determined by administration</a:t>
            </a:r>
            <a:endParaRPr sz="1200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Locally-Defined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0" name="Google Shape;220;p3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FINE ARTS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2 credits </a:t>
            </a:r>
            <a:r>
              <a:rPr lang="en" sz="1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 ANY of the Fine &amp; Performing subject areas: Music, Band, Visual, and Graphic Art</a:t>
            </a:r>
            <a:r>
              <a:rPr lang="en" sz="1400">
                <a:latin typeface="Oswald"/>
                <a:ea typeface="Oswald"/>
                <a:cs typeface="Oswald"/>
                <a:sym typeface="Oswald"/>
              </a:rPr>
              <a:t>s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latin typeface="Oswald"/>
                <a:ea typeface="Oswald"/>
                <a:cs typeface="Oswald"/>
                <a:sym typeface="Oswald"/>
              </a:rPr>
              <a:t>OR</a:t>
            </a:r>
            <a:endParaRPr sz="1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Earn 1 credit </a:t>
            </a:r>
            <a:r>
              <a:rPr lang="en" sz="1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 Fine &amp; Performing Arts </a:t>
            </a:r>
            <a:r>
              <a:rPr lang="en" sz="1200" b="1" u="sng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AND</a:t>
            </a:r>
            <a:r>
              <a:rPr lang="en" sz="1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participation in at least one community/school performance.</a:t>
            </a:r>
            <a:endParaRPr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1" name="Google Shape;22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6450" y="1468825"/>
            <a:ext cx="1438850" cy="14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READINESS - Locally-Defined Seals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7" name="Google Shape;227;p3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COMMUNITY SERVICE SEAL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Complete a minimum of 120 hours of verified community service through a service organization or club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DD1F1F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Student will complete log of hours signed off by the organization (completed annually)</a:t>
            </a:r>
            <a:endParaRPr sz="1400" i="1">
              <a:solidFill>
                <a:srgbClr val="DD1F1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8" name="Google Shape;22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1521" y="2378900"/>
            <a:ext cx="1528425" cy="152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REVIEW OF REQUIREMENTS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34" name="Google Shape;234;p32"/>
          <p:cNvSpPr txBox="1">
            <a:spLocks noGrp="1"/>
          </p:cNvSpPr>
          <p:nvPr>
            <p:ph type="body" idx="1"/>
          </p:nvPr>
        </p:nvSpPr>
        <p:spPr>
          <a:xfrm>
            <a:off x="275900" y="1325275"/>
            <a:ext cx="8520600" cy="3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Oswald"/>
                <a:ea typeface="Oswald"/>
                <a:cs typeface="Oswald"/>
                <a:sym typeface="Oswald"/>
              </a:rPr>
              <a:t>To review, students must meet the requirements of all 3 areas in order to graduate in Ohio.</a:t>
            </a:r>
            <a:endParaRPr sz="16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i="1">
                <a:latin typeface="Oswald"/>
                <a:ea typeface="Oswald"/>
                <a:cs typeface="Oswald"/>
                <a:sym typeface="Oswald"/>
              </a:rPr>
              <a:t> </a:t>
            </a:r>
            <a:endParaRPr sz="1600" i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916950" y="2342525"/>
            <a:ext cx="1676400" cy="4002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Credits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916950" y="2742725"/>
            <a:ext cx="1676400" cy="18471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en" sz="1200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22 Credits</a:t>
            </a:r>
            <a:endParaRPr sz="1200" b="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 English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 Math 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 Science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 Social Studies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½ PE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½ Health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Financial Lit*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Electives</a:t>
            </a:r>
            <a:endParaRPr sz="12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3603300" y="2342525"/>
            <a:ext cx="1740900" cy="4002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Competency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8" name="Google Shape;238;p32"/>
          <p:cNvSpPr txBox="1"/>
          <p:nvPr/>
        </p:nvSpPr>
        <p:spPr>
          <a:xfrm>
            <a:off x="3603300" y="2742725"/>
            <a:ext cx="1740900" cy="11082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Source Code Pro"/>
              <a:buChar char="●"/>
            </a:pPr>
            <a:r>
              <a:rPr lang="en" sz="1200" b="1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Algebra I</a:t>
            </a:r>
            <a:endParaRPr sz="1200"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684 or more</a:t>
            </a:r>
            <a:endParaRPr sz="12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Source Code Pro"/>
              <a:buChar char="●"/>
            </a:pPr>
            <a:r>
              <a:rPr lang="en" sz="1200" b="1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English II</a:t>
            </a:r>
            <a:endParaRPr sz="1200" b="1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684 or more</a:t>
            </a:r>
            <a:endParaRPr sz="12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6354150" y="2342525"/>
            <a:ext cx="1948500" cy="4002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Readiness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0" name="Google Shape;240;p32"/>
          <p:cNvSpPr txBox="1"/>
          <p:nvPr/>
        </p:nvSpPr>
        <p:spPr>
          <a:xfrm>
            <a:off x="6354150" y="2742725"/>
            <a:ext cx="1948500" cy="9234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D1F1F"/>
              </a:buClr>
              <a:buSzPts val="1200"/>
              <a:buFont typeface="Source Code Pro"/>
              <a:buChar char="●"/>
            </a:pPr>
            <a:r>
              <a:rPr lang="en" sz="1200" b="1">
                <a:solidFill>
                  <a:srgbClr val="DD1F1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Earn 2 seals</a:t>
            </a:r>
            <a:endParaRPr sz="1200" b="1">
              <a:solidFill>
                <a:srgbClr val="DD1F1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DD1F1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(one must be a State-Defined Seal)</a:t>
            </a:r>
            <a:endParaRPr sz="1200" i="1">
              <a:solidFill>
                <a:srgbClr val="DD1F1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241" name="Google Shape;24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225" y="2375825"/>
            <a:ext cx="333576" cy="3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8563" y="2404963"/>
            <a:ext cx="333576" cy="3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0875" y="2375850"/>
            <a:ext cx="333576" cy="33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2"/>
          <p:cNvSpPr txBox="1"/>
          <p:nvPr/>
        </p:nvSpPr>
        <p:spPr>
          <a:xfrm>
            <a:off x="841800" y="4518175"/>
            <a:ext cx="182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latin typeface="Oswald"/>
                <a:ea typeface="Oswald"/>
                <a:cs typeface="Oswald"/>
                <a:sym typeface="Oswald"/>
              </a:rPr>
              <a:t>*Class of 2025 and beyond</a:t>
            </a:r>
            <a:endParaRPr sz="1000" i="1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solidFill>
            <a:srgbClr val="DD1F1F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REVIEW OF REQUIREMENTS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0" name="Google Shape;250;p3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Mrs. Allison tracks graduation requirements for every student through an individualized graduation plan that is required by ODE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Font typeface="Oswald"/>
              <a:buChar char="●"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For specific questions, please visit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Ohio Department of Education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51" name="Google Shape;25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5597" y="2703697"/>
            <a:ext cx="1578575" cy="15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1496</Words>
  <Application>Microsoft Office PowerPoint</Application>
  <PresentationFormat>On-screen Show (16:9)</PresentationFormat>
  <Paragraphs>228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Source Code Pro</vt:lpstr>
      <vt:lpstr>Oswald</vt:lpstr>
      <vt:lpstr>Arial</vt:lpstr>
      <vt:lpstr>Modern Writer</vt:lpstr>
      <vt:lpstr>GRADUATION REQUIREMENTS</vt:lpstr>
      <vt:lpstr>GRADUATION REQUIREMENTS</vt:lpstr>
      <vt:lpstr>CREDITS</vt:lpstr>
      <vt:lpstr>COMPETENCY</vt:lpstr>
      <vt:lpstr>COMPETENCY - Alternatives</vt:lpstr>
      <vt:lpstr>READINESS</vt:lpstr>
      <vt:lpstr>READINESS</vt:lpstr>
      <vt:lpstr>READINESS - State-Defined Seals</vt:lpstr>
      <vt:lpstr>READINESS - State-Defined Seals </vt:lpstr>
      <vt:lpstr>READINESS - State-Defined Seals</vt:lpstr>
      <vt:lpstr>READINESS - State-Defined Seals</vt:lpstr>
      <vt:lpstr>READINESS - State-Defined Seals</vt:lpstr>
      <vt:lpstr>READINESS - State-Defined</vt:lpstr>
      <vt:lpstr>READINESS - State-Defined Seals</vt:lpstr>
      <vt:lpstr>READINESS - State-Defined Seals</vt:lpstr>
      <vt:lpstr>READINESS - State-Defined Seals</vt:lpstr>
      <vt:lpstr>READINESS - Locally-Defined Seals</vt:lpstr>
      <vt:lpstr>READINESS - Locally-Defined Seals</vt:lpstr>
      <vt:lpstr>READINESS - Locally-Defined Seals</vt:lpstr>
      <vt:lpstr>REVIEW OF REQUIREMENTS</vt:lpstr>
      <vt:lpstr>REVIEW OF REQUIREMENTS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GRADUATION REQUIREMENTS</dc:title>
  <dc:creator>Angi Buehner</dc:creator>
  <cp:lastModifiedBy>Angi Buehner</cp:lastModifiedBy>
  <cp:revision>1</cp:revision>
  <dcterms:modified xsi:type="dcterms:W3CDTF">2023-01-23T12:53:14Z</dcterms:modified>
</cp:coreProperties>
</file>